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86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57B557-05DB-45D8-B5B9-316EE0402342}">
  <a:tblStyle styleId="{D057B557-05DB-45D8-B5B9-316EE04023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86" orient="horz"/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 esta lámina podemos explicar como funciona el modelo a grandes rasgos, para que pueda ser una </a:t>
            </a:r>
            <a:r>
              <a:rPr lang="en-US"/>
              <a:t>introducción a la siguiente lámina que es la arquitectura del proyecto.</a:t>
            </a:r>
            <a:endParaRPr/>
          </a:p>
        </p:txBody>
      </p:sp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Explicación más exhaustiva sobre el modelo, los inputs y output, así como su estructura.</a:t>
            </a:r>
            <a:endParaRPr/>
          </a:p>
        </p:txBody>
      </p:sp>
      <p:sp>
        <p:nvSpPr>
          <p:cNvPr id="140" name="Google Shape;14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Explicación de los datos que utilizamos para poder entrenar el modelo, así como el detalle del preprocesamiento que se realizó para generar el input del modelo.</a:t>
            </a:r>
            <a:endParaRPr/>
          </a:p>
        </p:txBody>
      </p:sp>
      <p:sp>
        <p:nvSpPr>
          <p:cNvPr id="158" name="Google Shape;15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Presentación del dashboard</a:t>
            </a:r>
            <a:endParaRPr/>
          </a:p>
        </p:txBody>
      </p:sp>
      <p:sp>
        <p:nvSpPr>
          <p:cNvPr id="190" name="Google Shape;19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Exponer los posibles costos y los diferentes paquetes que se le presentan al cliente.</a:t>
            </a:r>
            <a:endParaRPr/>
          </a:p>
        </p:txBody>
      </p:sp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cation">
  <p:cSld name="Locatio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>
            <p:ph idx="2" type="pic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4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>
            <p:ph idx="2" type="pic"/>
          </p:nvPr>
        </p:nvSpPr>
        <p:spPr>
          <a:xfrm>
            <a:off x="6816725" y="843320"/>
            <a:ext cx="4364038" cy="4833580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24" name="Google Shape;24;p5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-width-image">
  <p:cSld name="Full-width-imag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27" name="Google Shape;27;p6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seño personalizado">
  <p:cSld name="1_Diseño personalizado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>
            <p:ph idx="2" type="pic"/>
          </p:nvPr>
        </p:nvSpPr>
        <p:spPr>
          <a:xfrm>
            <a:off x="1357510" y="2370990"/>
            <a:ext cx="2455177" cy="2230393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0" name="Google Shape;30;p7"/>
          <p:cNvSpPr/>
          <p:nvPr>
            <p:ph idx="3" type="pic"/>
          </p:nvPr>
        </p:nvSpPr>
        <p:spPr>
          <a:xfrm>
            <a:off x="4770667" y="2370990"/>
            <a:ext cx="2455177" cy="2230393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1" name="Google Shape;31;p7"/>
          <p:cNvSpPr/>
          <p:nvPr>
            <p:ph idx="4" type="pic"/>
          </p:nvPr>
        </p:nvSpPr>
        <p:spPr>
          <a:xfrm>
            <a:off x="8201930" y="2370990"/>
            <a:ext cx="2455177" cy="2230393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2" name="Google Shape;32;p7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>
            <p:ph idx="2" type="pic"/>
          </p:nvPr>
        </p:nvSpPr>
        <p:spPr>
          <a:xfrm>
            <a:off x="798290" y="2448566"/>
            <a:ext cx="1577971" cy="1930786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5" name="Google Shape;35;p8"/>
          <p:cNvSpPr/>
          <p:nvPr>
            <p:ph idx="3" type="pic"/>
          </p:nvPr>
        </p:nvSpPr>
        <p:spPr>
          <a:xfrm>
            <a:off x="4567521" y="2448566"/>
            <a:ext cx="1608727" cy="1930786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6" name="Google Shape;36;p8"/>
          <p:cNvSpPr/>
          <p:nvPr>
            <p:ph idx="4" type="pic"/>
          </p:nvPr>
        </p:nvSpPr>
        <p:spPr>
          <a:xfrm>
            <a:off x="8333763" y="2448566"/>
            <a:ext cx="1608727" cy="1930786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sp>
        <p:nvSpPr>
          <p:cNvPr id="37" name="Google Shape;37;p8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iseño personalizado">
  <p:cSld name="2_Diseño personalizado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>
            <p:ph idx="2" type="pic"/>
          </p:nvPr>
        </p:nvSpPr>
        <p:spPr>
          <a:xfrm>
            <a:off x="5001491" y="0"/>
            <a:ext cx="7190509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9"/>
          <p:cNvSpPr txBox="1"/>
          <p:nvPr/>
        </p:nvSpPr>
        <p:spPr>
          <a:xfrm>
            <a:off x="11353801" y="6356350"/>
            <a:ext cx="838199" cy="365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A8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1.jp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3.jp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0"/>
            <a:ext cx="12192000" cy="6887006"/>
          </a:xfrm>
          <a:prstGeom prst="rect">
            <a:avLst/>
          </a:prstGeom>
          <a:solidFill>
            <a:srgbClr val="41EAD4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" name="Google Shape;50;p11"/>
          <p:cNvGrpSpPr/>
          <p:nvPr/>
        </p:nvGrpSpPr>
        <p:grpSpPr>
          <a:xfrm>
            <a:off x="1752599" y="772889"/>
            <a:ext cx="8577943" cy="5380726"/>
            <a:chOff x="1740040" y="1200178"/>
            <a:chExt cx="9126853" cy="4539943"/>
          </a:xfrm>
        </p:grpSpPr>
        <p:sp>
          <p:nvSpPr>
            <p:cNvPr id="51" name="Google Shape;51;p11"/>
            <p:cNvSpPr/>
            <p:nvPr/>
          </p:nvSpPr>
          <p:spPr>
            <a:xfrm>
              <a:off x="2499149" y="1657956"/>
              <a:ext cx="8367744" cy="4082165"/>
            </a:xfrm>
            <a:prstGeom prst="rect">
              <a:avLst/>
            </a:prstGeom>
            <a:solidFill>
              <a:srgbClr val="41EA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1"/>
            <p:cNvSpPr/>
            <p:nvPr/>
          </p:nvSpPr>
          <p:spPr>
            <a:xfrm>
              <a:off x="1740040" y="1200178"/>
              <a:ext cx="8711920" cy="4145527"/>
            </a:xfrm>
            <a:prstGeom prst="rect">
              <a:avLst/>
            </a:prstGeom>
            <a:solidFill>
              <a:srgbClr val="01162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53;p11"/>
          <p:cNvSpPr txBox="1"/>
          <p:nvPr>
            <p:ph type="ctrTitle"/>
          </p:nvPr>
        </p:nvSpPr>
        <p:spPr>
          <a:xfrm>
            <a:off x="-65314" y="1801859"/>
            <a:ext cx="12192000" cy="14701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Calibri"/>
              <a:buNone/>
            </a:pPr>
            <a:r>
              <a:rPr b="1" lang="en-US" sz="10000">
                <a:solidFill>
                  <a:schemeClr val="lt1"/>
                </a:solidFill>
              </a:rPr>
              <a:t>Smart</a:t>
            </a:r>
            <a:r>
              <a:rPr b="1" lang="en-US" sz="10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Bakery</a:t>
            </a:r>
            <a:endParaRPr/>
          </a:p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3162850" y="3350600"/>
            <a:ext cx="53892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</a:pPr>
            <a:r>
              <a:rPr lang="en-US" sz="2150">
                <a:solidFill>
                  <a:schemeClr val="lt1"/>
                </a:solidFill>
              </a:rPr>
              <a:t>Revolucionando la gestión de inventarios en panaderías </a:t>
            </a:r>
            <a:endParaRPr sz="2150">
              <a:solidFill>
                <a:schemeClr val="lt1"/>
              </a:solidFill>
            </a:endParaRPr>
          </a:p>
        </p:txBody>
      </p:sp>
      <p:sp>
        <p:nvSpPr>
          <p:cNvPr id="55" name="Google Shape;55;p11"/>
          <p:cNvSpPr txBox="1"/>
          <p:nvPr/>
        </p:nvSpPr>
        <p:spPr>
          <a:xfrm>
            <a:off x="-65315" y="4661740"/>
            <a:ext cx="1219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" name="Google Shape;56;p11"/>
          <p:cNvCxnSpPr/>
          <p:nvPr/>
        </p:nvCxnSpPr>
        <p:spPr>
          <a:xfrm>
            <a:off x="803275" y="4751977"/>
            <a:ext cx="1586867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7" name="Google Shape;57;p11"/>
          <p:cNvCxnSpPr/>
          <p:nvPr/>
        </p:nvCxnSpPr>
        <p:spPr>
          <a:xfrm>
            <a:off x="2210968" y="5317085"/>
            <a:ext cx="605971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" name="Google Shape;58;p11"/>
          <p:cNvCxnSpPr/>
          <p:nvPr/>
        </p:nvCxnSpPr>
        <p:spPr>
          <a:xfrm>
            <a:off x="9327438" y="1339670"/>
            <a:ext cx="1586867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9" name="Google Shape;59;p11"/>
          <p:cNvCxnSpPr/>
          <p:nvPr/>
        </p:nvCxnSpPr>
        <p:spPr>
          <a:xfrm>
            <a:off x="8810172" y="1861648"/>
            <a:ext cx="605971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0" name="Google Shape;6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925" y="51937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EAD4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7" name="Google Shape;227;p20"/>
          <p:cNvGrpSpPr/>
          <p:nvPr/>
        </p:nvGrpSpPr>
        <p:grpSpPr>
          <a:xfrm>
            <a:off x="1740040" y="1004494"/>
            <a:ext cx="8958921" cy="4944991"/>
            <a:chOff x="1740040" y="1200178"/>
            <a:chExt cx="8958921" cy="4539943"/>
          </a:xfrm>
        </p:grpSpPr>
        <p:sp>
          <p:nvSpPr>
            <p:cNvPr id="228" name="Google Shape;228;p20"/>
            <p:cNvSpPr/>
            <p:nvPr/>
          </p:nvSpPr>
          <p:spPr>
            <a:xfrm>
              <a:off x="2331217" y="1516488"/>
              <a:ext cx="8367744" cy="4223633"/>
            </a:xfrm>
            <a:prstGeom prst="rect">
              <a:avLst/>
            </a:prstGeom>
            <a:solidFill>
              <a:srgbClr val="41EA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1740040" y="1200178"/>
              <a:ext cx="8711920" cy="4145527"/>
            </a:xfrm>
            <a:prstGeom prst="rect">
              <a:avLst/>
            </a:prstGeom>
            <a:solidFill>
              <a:srgbClr val="01162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20"/>
          <p:cNvSpPr txBox="1"/>
          <p:nvPr/>
        </p:nvSpPr>
        <p:spPr>
          <a:xfrm>
            <a:off x="1740040" y="2598697"/>
            <a:ext cx="8711920" cy="1470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Calibri"/>
              <a:buNone/>
            </a:pPr>
            <a:r>
              <a:rPr b="1" lang="en-US" sz="1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</a:t>
            </a:r>
            <a:r>
              <a:rPr b="1" lang="en-US" sz="10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 you</a:t>
            </a:r>
            <a:r>
              <a:rPr b="1" lang="en-US" sz="1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/>
          </a:p>
        </p:txBody>
      </p:sp>
      <p:cxnSp>
        <p:nvCxnSpPr>
          <p:cNvPr id="231" name="Google Shape;231;p20"/>
          <p:cNvCxnSpPr/>
          <p:nvPr/>
        </p:nvCxnSpPr>
        <p:spPr>
          <a:xfrm>
            <a:off x="967989" y="5748386"/>
            <a:ext cx="1586867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2" name="Google Shape;232;p20"/>
          <p:cNvCxnSpPr/>
          <p:nvPr/>
        </p:nvCxnSpPr>
        <p:spPr>
          <a:xfrm>
            <a:off x="537029" y="6270364"/>
            <a:ext cx="605971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3" name="Google Shape;233;p20"/>
          <p:cNvCxnSpPr/>
          <p:nvPr/>
        </p:nvCxnSpPr>
        <p:spPr>
          <a:xfrm>
            <a:off x="9357179" y="1496978"/>
            <a:ext cx="605971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4" name="Google Shape;234;p20"/>
          <p:cNvCxnSpPr/>
          <p:nvPr/>
        </p:nvCxnSpPr>
        <p:spPr>
          <a:xfrm>
            <a:off x="9872504" y="740958"/>
            <a:ext cx="1586867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5" name="Google Shape;2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7325" y="4068850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/>
        </p:nvSpPr>
        <p:spPr>
          <a:xfrm>
            <a:off x="1829875" y="2129063"/>
            <a:ext cx="353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- oportunidad a resolver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803275" y="1836659"/>
            <a:ext cx="72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/>
          </a:p>
        </p:txBody>
      </p:sp>
      <p:sp>
        <p:nvSpPr>
          <p:cNvPr id="67" name="Google Shape;67;p12"/>
          <p:cNvSpPr txBox="1"/>
          <p:nvPr/>
        </p:nvSpPr>
        <p:spPr>
          <a:xfrm>
            <a:off x="1829882" y="3486063"/>
            <a:ext cx="320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 del modelo</a:t>
            </a:r>
            <a:endParaRPr/>
          </a:p>
        </p:txBody>
      </p:sp>
      <p:sp>
        <p:nvSpPr>
          <p:cNvPr id="68" name="Google Shape;68;p12"/>
          <p:cNvSpPr txBox="1"/>
          <p:nvPr/>
        </p:nvSpPr>
        <p:spPr>
          <a:xfrm>
            <a:off x="803275" y="3193659"/>
            <a:ext cx="72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/>
          </a:p>
        </p:txBody>
      </p:sp>
      <p:sp>
        <p:nvSpPr>
          <p:cNvPr id="69" name="Google Shape;69;p12"/>
          <p:cNvSpPr txBox="1"/>
          <p:nvPr/>
        </p:nvSpPr>
        <p:spPr>
          <a:xfrm>
            <a:off x="7316098" y="2129063"/>
            <a:ext cx="407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Usuario final y su beneficio principal</a:t>
            </a:r>
            <a:endParaRPr/>
          </a:p>
        </p:txBody>
      </p:sp>
      <p:sp>
        <p:nvSpPr>
          <p:cNvPr id="70" name="Google Shape;70;p12"/>
          <p:cNvSpPr txBox="1"/>
          <p:nvPr/>
        </p:nvSpPr>
        <p:spPr>
          <a:xfrm>
            <a:off x="6289490" y="1836659"/>
            <a:ext cx="72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/>
          </a:p>
        </p:txBody>
      </p:sp>
      <p:sp>
        <p:nvSpPr>
          <p:cNvPr id="71" name="Google Shape;71;p12"/>
          <p:cNvSpPr txBox="1"/>
          <p:nvPr/>
        </p:nvSpPr>
        <p:spPr>
          <a:xfrm>
            <a:off x="7316101" y="3486039"/>
            <a:ext cx="123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</a:t>
            </a:r>
            <a:endParaRPr/>
          </a:p>
        </p:txBody>
      </p:sp>
      <p:sp>
        <p:nvSpPr>
          <p:cNvPr id="72" name="Google Shape;72;p12"/>
          <p:cNvSpPr txBox="1"/>
          <p:nvPr/>
        </p:nvSpPr>
        <p:spPr>
          <a:xfrm>
            <a:off x="6289490" y="3193659"/>
            <a:ext cx="72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/>
          </a:p>
        </p:txBody>
      </p:sp>
      <p:sp>
        <p:nvSpPr>
          <p:cNvPr id="73" name="Google Shape;73;p12"/>
          <p:cNvSpPr txBox="1"/>
          <p:nvPr/>
        </p:nvSpPr>
        <p:spPr>
          <a:xfrm>
            <a:off x="719667" y="177083"/>
            <a:ext cx="394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Í</a:t>
            </a:r>
            <a:r>
              <a:rPr b="1" lang="en-US" sz="54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ndice</a:t>
            </a:r>
            <a:endParaRPr/>
          </a:p>
        </p:txBody>
      </p:sp>
      <p:sp>
        <p:nvSpPr>
          <p:cNvPr id="74" name="Google Shape;74;p12"/>
          <p:cNvSpPr txBox="1"/>
          <p:nvPr/>
        </p:nvSpPr>
        <p:spPr>
          <a:xfrm>
            <a:off x="1829886" y="4902857"/>
            <a:ext cx="123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/>
          </a:p>
        </p:txBody>
      </p:sp>
      <p:sp>
        <p:nvSpPr>
          <p:cNvPr id="75" name="Google Shape;75;p12"/>
          <p:cNvSpPr txBox="1"/>
          <p:nvPr/>
        </p:nvSpPr>
        <p:spPr>
          <a:xfrm>
            <a:off x="803275" y="4610477"/>
            <a:ext cx="72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/>
          </a:p>
        </p:txBody>
      </p:sp>
      <p:sp>
        <p:nvSpPr>
          <p:cNvPr id="76" name="Google Shape;76;p12"/>
          <p:cNvSpPr txBox="1"/>
          <p:nvPr/>
        </p:nvSpPr>
        <p:spPr>
          <a:xfrm>
            <a:off x="7316101" y="5550451"/>
            <a:ext cx="3205715" cy="476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Lorem ipsum dolor sit amet, consectetur adipiscing elit. Fusce auctor mi pharetra odio venenatis tempor.</a:t>
            </a:r>
            <a:endParaRPr/>
          </a:p>
        </p:txBody>
      </p:sp>
      <p:sp>
        <p:nvSpPr>
          <p:cNvPr id="77" name="Google Shape;77;p12"/>
          <p:cNvSpPr txBox="1"/>
          <p:nvPr/>
        </p:nvSpPr>
        <p:spPr>
          <a:xfrm>
            <a:off x="7316101" y="5183882"/>
            <a:ext cx="12305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Chapter Title</a:t>
            </a:r>
            <a:endParaRPr/>
          </a:p>
        </p:txBody>
      </p:sp>
      <p:sp>
        <p:nvSpPr>
          <p:cNvPr id="78" name="Google Shape;78;p12"/>
          <p:cNvSpPr txBox="1"/>
          <p:nvPr/>
        </p:nvSpPr>
        <p:spPr>
          <a:xfrm>
            <a:off x="6289490" y="5067677"/>
            <a:ext cx="727763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06</a:t>
            </a:r>
            <a:endParaRPr/>
          </a:p>
        </p:txBody>
      </p:sp>
      <p:pic>
        <p:nvPicPr>
          <p:cNvPr id="79" name="Google Shape;7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1300" y="4270025"/>
            <a:ext cx="5568600" cy="2450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80" name="Google Shape;80;p12"/>
          <p:cNvCxnSpPr/>
          <p:nvPr/>
        </p:nvCxnSpPr>
        <p:spPr>
          <a:xfrm>
            <a:off x="803275" y="1285927"/>
            <a:ext cx="1587000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1" name="Google Shape;8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8250" y="17707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719675" y="687425"/>
            <a:ext cx="5376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Problema - oportunidad a resolver</a:t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731525" y="2261675"/>
            <a:ext cx="52203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Desafíos:</a:t>
            </a:r>
            <a:endParaRPr sz="1800">
              <a:solidFill>
                <a:srgbClr val="01162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11627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Predicción inexacta de la demanda.</a:t>
            </a:r>
            <a:endParaRPr sz="1800">
              <a:solidFill>
                <a:srgbClr val="01162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11627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Desperdicio de productos.</a:t>
            </a:r>
            <a:endParaRPr sz="1800">
              <a:solidFill>
                <a:srgbClr val="01162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11627"/>
              </a:buClr>
              <a:buSzPts val="1800"/>
              <a:buFont typeface="Calibri"/>
              <a:buChar char="●"/>
            </a:pPr>
            <a:r>
              <a:rPr lang="en-US" sz="18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Falta de disponibilidad de artículos populares.</a:t>
            </a:r>
            <a:endParaRPr sz="1800"/>
          </a:p>
        </p:txBody>
      </p:sp>
      <p:sp>
        <p:nvSpPr>
          <p:cNvPr id="88" name="Google Shape;88;p13"/>
          <p:cNvSpPr/>
          <p:nvPr/>
        </p:nvSpPr>
        <p:spPr>
          <a:xfrm>
            <a:off x="731525" y="4034825"/>
            <a:ext cx="5896200" cy="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9E1C"/>
                </a:solidFill>
                <a:latin typeface="Calibri"/>
                <a:ea typeface="Calibri"/>
                <a:cs typeface="Calibri"/>
                <a:sym typeface="Calibri"/>
              </a:rPr>
              <a:t>SmartBakery</a:t>
            </a:r>
            <a:r>
              <a:rPr lang="en-US" sz="2400">
                <a:solidFill>
                  <a:srgbClr val="FF9E1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integra técnicas avanzadas para optimizar el inventario de las panaderías.</a:t>
            </a:r>
            <a:endParaRPr sz="2400">
              <a:solidFill>
                <a:srgbClr val="01162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/>
          <p:nvPr/>
        </p:nvSpPr>
        <p:spPr>
          <a:xfrm>
            <a:off x="7308223" y="1338031"/>
            <a:ext cx="4307672" cy="4846131"/>
          </a:xfrm>
          <a:prstGeom prst="rect">
            <a:avLst/>
          </a:prstGeom>
          <a:solidFill>
            <a:srgbClr val="FF9F1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13"/>
          <p:cNvCxnSpPr/>
          <p:nvPr/>
        </p:nvCxnSpPr>
        <p:spPr>
          <a:xfrm>
            <a:off x="823965" y="4905270"/>
            <a:ext cx="3386400" cy="0"/>
          </a:xfrm>
          <a:prstGeom prst="straightConnector1">
            <a:avLst/>
          </a:prstGeom>
          <a:noFill/>
          <a:ln cap="rnd" cmpd="sng" w="50800">
            <a:solidFill>
              <a:srgbClr val="011627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1" name="Google Shape;91;p13"/>
          <p:cNvCxnSpPr/>
          <p:nvPr/>
        </p:nvCxnSpPr>
        <p:spPr>
          <a:xfrm>
            <a:off x="3075568" y="4905270"/>
            <a:ext cx="1587000" cy="0"/>
          </a:xfrm>
          <a:prstGeom prst="straightConnector1">
            <a:avLst/>
          </a:prstGeom>
          <a:noFill/>
          <a:ln cap="rnd" cmpd="sng" w="5080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2" name="Google Shape;92;p13"/>
          <p:cNvSpPr/>
          <p:nvPr>
            <p:ph idx="2" type="pic"/>
          </p:nvPr>
        </p:nvSpPr>
        <p:spPr>
          <a:xfrm>
            <a:off x="6816725" y="843320"/>
            <a:ext cx="4364038" cy="4833580"/>
          </a:xfrm>
          <a:prstGeom prst="rect">
            <a:avLst/>
          </a:prstGeom>
          <a:solidFill>
            <a:srgbClr val="F3F3F3"/>
          </a:solidFill>
          <a:ln>
            <a:noFill/>
          </a:ln>
        </p:spPr>
      </p:sp>
      <p:grpSp>
        <p:nvGrpSpPr>
          <p:cNvPr id="93" name="Google Shape;93;p13"/>
          <p:cNvGrpSpPr/>
          <p:nvPr/>
        </p:nvGrpSpPr>
        <p:grpSpPr>
          <a:xfrm>
            <a:off x="6816725" y="843325"/>
            <a:ext cx="4364050" cy="4937825"/>
            <a:chOff x="6816725" y="843325"/>
            <a:chExt cx="4364050" cy="4937825"/>
          </a:xfrm>
        </p:grpSpPr>
        <p:pic>
          <p:nvPicPr>
            <p:cNvPr id="94" name="Google Shape;94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16725" y="843325"/>
              <a:ext cx="4364050" cy="276822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</p:pic>
        <p:pic>
          <p:nvPicPr>
            <p:cNvPr id="95" name="Google Shape;9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16725" y="3611550"/>
              <a:ext cx="4364050" cy="2169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</p:pic>
      </p:grpSp>
      <p:pic>
        <p:nvPicPr>
          <p:cNvPr id="96" name="Google Shape;9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925" y="517822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97" name="Google Shape;97;p13"/>
          <p:cNvCxnSpPr/>
          <p:nvPr/>
        </p:nvCxnSpPr>
        <p:spPr>
          <a:xfrm>
            <a:off x="731525" y="1966752"/>
            <a:ext cx="1587000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8" name="Google Shape;98;p13"/>
          <p:cNvSpPr txBox="1"/>
          <p:nvPr/>
        </p:nvSpPr>
        <p:spPr>
          <a:xfrm>
            <a:off x="19975" y="68743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1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/>
        </p:nvSpPr>
        <p:spPr>
          <a:xfrm>
            <a:off x="719667" y="349219"/>
            <a:ext cx="10942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Usuario final y</a:t>
            </a: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 su beneficio principal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803275" y="1624275"/>
            <a:ext cx="7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1430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FF9E1C"/>
                </a:solidFill>
                <a:latin typeface="Calibri"/>
                <a:ea typeface="Calibri"/>
                <a:cs typeface="Calibri"/>
                <a:sym typeface="Calibri"/>
              </a:rPr>
              <a:t>SmartBakery</a:t>
            </a:r>
            <a:r>
              <a:rPr b="1" lang="en-US" sz="20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un aliado indispensable para todo tipo de panaderías.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75475" y="33378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100"/>
          </a:p>
        </p:txBody>
      </p:sp>
      <p:pic>
        <p:nvPicPr>
          <p:cNvPr id="106" name="Google Shape;10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2125" y="9822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107" name="Google Shape;107;p14"/>
          <p:cNvCxnSpPr/>
          <p:nvPr/>
        </p:nvCxnSpPr>
        <p:spPr>
          <a:xfrm>
            <a:off x="807725" y="1204752"/>
            <a:ext cx="1587000" cy="0"/>
          </a:xfrm>
          <a:prstGeom prst="straightConnector1">
            <a:avLst/>
          </a:prstGeom>
          <a:noFill/>
          <a:ln cap="rnd" cmpd="sng" w="698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8" name="Google Shape;108;p14"/>
          <p:cNvSpPr txBox="1"/>
          <p:nvPr/>
        </p:nvSpPr>
        <p:spPr>
          <a:xfrm>
            <a:off x="807725" y="2473325"/>
            <a:ext cx="6852000" cy="42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2000" u="sng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Beneficios</a:t>
            </a:r>
            <a:r>
              <a:rPr b="1" lang="en-US" sz="2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b="1"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Reducción significativa del desperdicio de productos</a:t>
            </a: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ayuda a minimizar el desperdicio de productos perecederos.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b="1"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Aumento en las ganancias:</a:t>
            </a: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la optimización del inventario y la reducción del desperdicio, se traducen directamente en un aumento de las ganancias.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b="1"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 en la satisfacción del cliente: </a:t>
            </a: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disponibilidad constante de productos populares.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b="1"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Eficiencia operativa optimizada:</a:t>
            </a: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automatiza tareas repetitivas y optimiza procesos.</a:t>
            </a: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" name="Google Shape;109;p14"/>
          <p:cNvCxnSpPr/>
          <p:nvPr/>
        </p:nvCxnSpPr>
        <p:spPr>
          <a:xfrm>
            <a:off x="10900627" y="2603579"/>
            <a:ext cx="957300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7927569" y="6413304"/>
            <a:ext cx="469200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1" name="Google Shape;111;p14"/>
          <p:cNvGrpSpPr/>
          <p:nvPr/>
        </p:nvGrpSpPr>
        <p:grpSpPr>
          <a:xfrm rot="10800000">
            <a:off x="8437855" y="3175020"/>
            <a:ext cx="548581" cy="392545"/>
            <a:chOff x="4673600" y="2412550"/>
            <a:chExt cx="2832117" cy="2026563"/>
          </a:xfrm>
        </p:grpSpPr>
        <p:sp>
          <p:nvSpPr>
            <p:cNvPr id="112" name="Google Shape;112;p14"/>
            <p:cNvSpPr/>
            <p:nvPr/>
          </p:nvSpPr>
          <p:spPr>
            <a:xfrm>
              <a:off x="4673600" y="2412550"/>
              <a:ext cx="1217840" cy="2026563"/>
            </a:xfrm>
            <a:custGeom>
              <a:rect b="b" l="l" r="r" t="t"/>
              <a:pathLst>
                <a:path extrusionOk="0" h="2026563" w="1217840">
                  <a:moveTo>
                    <a:pt x="0" y="1217841"/>
                  </a:moveTo>
                  <a:lnTo>
                    <a:pt x="608920" y="1217841"/>
                  </a:lnTo>
                  <a:lnTo>
                    <a:pt x="202970" y="2029732"/>
                  </a:lnTo>
                  <a:lnTo>
                    <a:pt x="811891" y="2029732"/>
                  </a:lnTo>
                  <a:lnTo>
                    <a:pt x="1217841" y="1217841"/>
                  </a:lnTo>
                  <a:lnTo>
                    <a:pt x="12178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98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6297391" y="2412550"/>
              <a:ext cx="1208326" cy="2026563"/>
            </a:xfrm>
            <a:custGeom>
              <a:rect b="b" l="l" r="r" t="t"/>
              <a:pathLst>
                <a:path extrusionOk="0" h="2026563" w="1208326">
                  <a:moveTo>
                    <a:pt x="0" y="0"/>
                  </a:moveTo>
                  <a:lnTo>
                    <a:pt x="0" y="1217841"/>
                  </a:lnTo>
                  <a:lnTo>
                    <a:pt x="608920" y="1217841"/>
                  </a:lnTo>
                  <a:lnTo>
                    <a:pt x="202970" y="2029732"/>
                  </a:lnTo>
                  <a:lnTo>
                    <a:pt x="811891" y="2029732"/>
                  </a:lnTo>
                  <a:lnTo>
                    <a:pt x="1217841" y="1217841"/>
                  </a:lnTo>
                  <a:lnTo>
                    <a:pt x="1217841" y="0"/>
                  </a:lnTo>
                  <a:close/>
                </a:path>
              </a:pathLst>
            </a:custGeom>
            <a:solidFill>
              <a:schemeClr val="accent2">
                <a:alpha val="698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4"/>
          <p:cNvGrpSpPr/>
          <p:nvPr/>
        </p:nvGrpSpPr>
        <p:grpSpPr>
          <a:xfrm>
            <a:off x="11104993" y="5087734"/>
            <a:ext cx="548581" cy="392545"/>
            <a:chOff x="4673600" y="2412550"/>
            <a:chExt cx="2832117" cy="2026563"/>
          </a:xfrm>
        </p:grpSpPr>
        <p:sp>
          <p:nvSpPr>
            <p:cNvPr id="115" name="Google Shape;115;p14"/>
            <p:cNvSpPr/>
            <p:nvPr/>
          </p:nvSpPr>
          <p:spPr>
            <a:xfrm>
              <a:off x="4673600" y="2412550"/>
              <a:ext cx="1217840" cy="2026563"/>
            </a:xfrm>
            <a:custGeom>
              <a:rect b="b" l="l" r="r" t="t"/>
              <a:pathLst>
                <a:path extrusionOk="0" h="2026563" w="1217840">
                  <a:moveTo>
                    <a:pt x="0" y="1217841"/>
                  </a:moveTo>
                  <a:lnTo>
                    <a:pt x="608920" y="1217841"/>
                  </a:lnTo>
                  <a:lnTo>
                    <a:pt x="202970" y="2029732"/>
                  </a:lnTo>
                  <a:lnTo>
                    <a:pt x="811891" y="2029732"/>
                  </a:lnTo>
                  <a:lnTo>
                    <a:pt x="1217841" y="1217841"/>
                  </a:lnTo>
                  <a:lnTo>
                    <a:pt x="12178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98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6297391" y="2412550"/>
              <a:ext cx="1208326" cy="2026563"/>
            </a:xfrm>
            <a:custGeom>
              <a:rect b="b" l="l" r="r" t="t"/>
              <a:pathLst>
                <a:path extrusionOk="0" h="2026563" w="1208326">
                  <a:moveTo>
                    <a:pt x="0" y="0"/>
                  </a:moveTo>
                  <a:lnTo>
                    <a:pt x="0" y="1217841"/>
                  </a:lnTo>
                  <a:lnTo>
                    <a:pt x="608920" y="1217841"/>
                  </a:lnTo>
                  <a:lnTo>
                    <a:pt x="202970" y="2029732"/>
                  </a:lnTo>
                  <a:lnTo>
                    <a:pt x="811891" y="2029732"/>
                  </a:lnTo>
                  <a:lnTo>
                    <a:pt x="1217841" y="1217841"/>
                  </a:lnTo>
                  <a:lnTo>
                    <a:pt x="1217841" y="0"/>
                  </a:lnTo>
                  <a:close/>
                </a:path>
              </a:pathLst>
            </a:custGeom>
            <a:solidFill>
              <a:schemeClr val="accent2">
                <a:alpha val="698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" name="Google Shape;117;p14"/>
          <p:cNvSpPr/>
          <p:nvPr/>
        </p:nvSpPr>
        <p:spPr>
          <a:xfrm>
            <a:off x="8366600" y="3597350"/>
            <a:ext cx="32460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5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Con su enfoque innovador y su tecnología de vanguardia, SmartBakery tiene el potencial de transformar la industria de la panadería, impulsando la eficiencia, la rentabilidad y la satisfacción del cliente.</a:t>
            </a:r>
            <a:endParaRPr i="1" sz="1500">
              <a:solidFill>
                <a:srgbClr val="01162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4"/>
          <p:cNvSpPr/>
          <p:nvPr/>
        </p:nvSpPr>
        <p:spPr>
          <a:xfrm>
            <a:off x="8442798" y="5565200"/>
            <a:ext cx="2164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rPr>
              <a:t>Iván García, CEO de SmartBakery</a:t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927574" y="2791550"/>
            <a:ext cx="3930300" cy="3400500"/>
          </a:xfrm>
          <a:prstGeom prst="rect">
            <a:avLst/>
          </a:prstGeom>
          <a:noFill/>
          <a:ln cap="flat" cmpd="sng" w="53975">
            <a:solidFill>
              <a:srgbClr val="FF9F1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77200" y="2836625"/>
            <a:ext cx="3839750" cy="3309437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4"/>
          <p:cNvSpPr/>
          <p:nvPr/>
        </p:nvSpPr>
        <p:spPr>
          <a:xfrm>
            <a:off x="719675" y="1491075"/>
            <a:ext cx="7621200" cy="708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717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5"/>
          <p:cNvGrpSpPr/>
          <p:nvPr/>
        </p:nvGrpSpPr>
        <p:grpSpPr>
          <a:xfrm>
            <a:off x="1740040" y="1004494"/>
            <a:ext cx="8958921" cy="4944991"/>
            <a:chOff x="1740040" y="1200178"/>
            <a:chExt cx="8958921" cy="4539943"/>
          </a:xfrm>
        </p:grpSpPr>
        <p:sp>
          <p:nvSpPr>
            <p:cNvPr id="127" name="Google Shape;127;p15"/>
            <p:cNvSpPr/>
            <p:nvPr/>
          </p:nvSpPr>
          <p:spPr>
            <a:xfrm>
              <a:off x="2331217" y="1516488"/>
              <a:ext cx="8367744" cy="4223633"/>
            </a:xfrm>
            <a:prstGeom prst="rect">
              <a:avLst/>
            </a:prstGeom>
            <a:solidFill>
              <a:srgbClr val="41EA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1740040" y="1200178"/>
              <a:ext cx="8711920" cy="4145527"/>
            </a:xfrm>
            <a:prstGeom prst="rect">
              <a:avLst/>
            </a:prstGeom>
            <a:solidFill>
              <a:srgbClr val="01162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15"/>
          <p:cNvSpPr txBox="1"/>
          <p:nvPr/>
        </p:nvSpPr>
        <p:spPr>
          <a:xfrm>
            <a:off x="2679517" y="2627975"/>
            <a:ext cx="6832967" cy="8490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are </a:t>
            </a:r>
            <a:r>
              <a:rPr b="1" lang="en-US" sz="66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different</a:t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3750950" y="3410474"/>
            <a:ext cx="46902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SmartBakery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tiene el potencial de transformar la forma en que las panaderías </a:t>
            </a:r>
            <a:r>
              <a:rPr b="1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gestionan su inventario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generando </a:t>
            </a:r>
            <a:r>
              <a:rPr b="1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ahorros significativos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mejorando la </a:t>
            </a:r>
            <a:r>
              <a:rPr b="1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satisfacción del cliente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b="1"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aumentando las ganancias</a:t>
            </a: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cxnSp>
        <p:nvCxnSpPr>
          <p:cNvPr id="131" name="Google Shape;131;p15"/>
          <p:cNvCxnSpPr/>
          <p:nvPr/>
        </p:nvCxnSpPr>
        <p:spPr>
          <a:xfrm>
            <a:off x="9927466" y="1694532"/>
            <a:ext cx="1586867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2" name="Google Shape;132;p15"/>
          <p:cNvCxnSpPr/>
          <p:nvPr/>
        </p:nvCxnSpPr>
        <p:spPr>
          <a:xfrm>
            <a:off x="967989" y="5748386"/>
            <a:ext cx="1586867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3" name="Google Shape;133;p15"/>
          <p:cNvCxnSpPr/>
          <p:nvPr/>
        </p:nvCxnSpPr>
        <p:spPr>
          <a:xfrm>
            <a:off x="10891144" y="746054"/>
            <a:ext cx="957170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4" name="Google Shape;134;p15"/>
          <p:cNvCxnSpPr/>
          <p:nvPr/>
        </p:nvCxnSpPr>
        <p:spPr>
          <a:xfrm>
            <a:off x="232229" y="6411878"/>
            <a:ext cx="605971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5" name="Google Shape;13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775" y="880125"/>
            <a:ext cx="2809800" cy="1747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6" name="Google Shape;13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3850" y="4000575"/>
            <a:ext cx="2809800" cy="1747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7" name="Google Shape;13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8675" y="2463588"/>
            <a:ext cx="1058100" cy="102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/>
          <p:nvPr/>
        </p:nvSpPr>
        <p:spPr>
          <a:xfrm>
            <a:off x="1056995" y="2145858"/>
            <a:ext cx="2925751" cy="2925751"/>
          </a:xfrm>
          <a:prstGeom prst="ellipse">
            <a:avLst/>
          </a:prstGeom>
          <a:noFill/>
          <a:ln cap="flat" cmpd="sng" w="22225">
            <a:solidFill>
              <a:srgbClr val="FF9F1C">
                <a:alpha val="3490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3" name="Google Shape;143;p16"/>
          <p:cNvGrpSpPr/>
          <p:nvPr/>
        </p:nvGrpSpPr>
        <p:grpSpPr>
          <a:xfrm>
            <a:off x="9408844" y="333782"/>
            <a:ext cx="2602247" cy="2602247"/>
            <a:chOff x="839788" y="1866898"/>
            <a:chExt cx="3091656" cy="3091656"/>
          </a:xfrm>
        </p:grpSpPr>
        <p:sp>
          <p:nvSpPr>
            <p:cNvPr id="144" name="Google Shape;144;p16"/>
            <p:cNvSpPr/>
            <p:nvPr/>
          </p:nvSpPr>
          <p:spPr>
            <a:xfrm>
              <a:off x="839788" y="1866898"/>
              <a:ext cx="3091656" cy="3091656"/>
            </a:xfrm>
            <a:prstGeom prst="roundRect">
              <a:avLst>
                <a:gd fmla="val 16667" name="adj"/>
              </a:avLst>
            </a:prstGeom>
            <a:solidFill>
              <a:srgbClr val="FF9F1C">
                <a:alpha val="4078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1092525" y="2119637"/>
              <a:ext cx="2586181" cy="2586181"/>
            </a:xfrm>
            <a:prstGeom prst="roundRect">
              <a:avLst>
                <a:gd fmla="val 16667" name="adj"/>
              </a:avLst>
            </a:prstGeom>
            <a:solidFill>
              <a:srgbClr val="FF9F1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¡El camino al éxito!</a:t>
              </a:r>
              <a:endParaRPr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p16"/>
          <p:cNvSpPr/>
          <p:nvPr/>
        </p:nvSpPr>
        <p:spPr>
          <a:xfrm rot="2598075">
            <a:off x="9575945" y="-876798"/>
            <a:ext cx="3372285" cy="3372285"/>
          </a:xfrm>
          <a:prstGeom prst="arc">
            <a:avLst>
              <a:gd fmla="val 762332" name="adj1"/>
              <a:gd fmla="val 10048806" name="adj2"/>
            </a:avLst>
          </a:prstGeom>
          <a:noFill/>
          <a:ln cap="rnd" cmpd="sng" w="57150">
            <a:solidFill>
              <a:srgbClr val="FF9F1C">
                <a:alpha val="3764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/>
          <p:nvPr/>
        </p:nvSpPr>
        <p:spPr>
          <a:xfrm rot="6731691">
            <a:off x="3215827" y="6357473"/>
            <a:ext cx="2550605" cy="2550605"/>
          </a:xfrm>
          <a:prstGeom prst="arc">
            <a:avLst>
              <a:gd fmla="val 6186321" name="adj1"/>
              <a:gd fmla="val 12702412" name="adj2"/>
            </a:avLst>
          </a:prstGeom>
          <a:noFill/>
          <a:ln cap="rnd" cmpd="sng" w="57150">
            <a:solidFill>
              <a:srgbClr val="FF9F1C">
                <a:alpha val="3764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8" name="Google Shape;148;p16"/>
          <p:cNvGrpSpPr/>
          <p:nvPr/>
        </p:nvGrpSpPr>
        <p:grpSpPr>
          <a:xfrm>
            <a:off x="8545864" y="333768"/>
            <a:ext cx="1211676" cy="1211676"/>
            <a:chOff x="839788" y="1866900"/>
            <a:chExt cx="3091800" cy="3091800"/>
          </a:xfrm>
        </p:grpSpPr>
        <p:sp>
          <p:nvSpPr>
            <p:cNvPr id="149" name="Google Shape;149;p16"/>
            <p:cNvSpPr/>
            <p:nvPr/>
          </p:nvSpPr>
          <p:spPr>
            <a:xfrm>
              <a:off x="839788" y="1866900"/>
              <a:ext cx="3091800" cy="3091800"/>
            </a:xfrm>
            <a:prstGeom prst="ellipse">
              <a:avLst/>
            </a:prstGeom>
            <a:solidFill>
              <a:srgbClr val="41EAD4">
                <a:alpha val="407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092525" y="2119637"/>
              <a:ext cx="2586300" cy="2586300"/>
            </a:xfrm>
            <a:prstGeom prst="ellipse">
              <a:avLst/>
            </a:prstGeom>
            <a:solidFill>
              <a:srgbClr val="41EA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16"/>
          <p:cNvSpPr/>
          <p:nvPr/>
        </p:nvSpPr>
        <p:spPr>
          <a:xfrm rot="-9354020">
            <a:off x="-1545769" y="1005085"/>
            <a:ext cx="2024557" cy="2024557"/>
          </a:xfrm>
          <a:prstGeom prst="arc">
            <a:avLst>
              <a:gd fmla="val 5808327" name="adj1"/>
              <a:gd fmla="val 13051395" name="adj2"/>
            </a:avLst>
          </a:prstGeom>
          <a:noFill/>
          <a:ln cap="rnd" cmpd="sng" w="57150">
            <a:solidFill>
              <a:srgbClr val="FF9F1C">
                <a:alpha val="37647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FF9F1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719667" y="349219"/>
            <a:ext cx="10942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Arquitectura del modelo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75475" y="33378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1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0400" y="466587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 rotWithShape="1">
          <a:blip r:embed="rId4">
            <a:alphaModFix/>
          </a:blip>
          <a:srcRect b="1642" l="1017" r="1193" t="0"/>
          <a:stretch/>
        </p:blipFill>
        <p:spPr>
          <a:xfrm>
            <a:off x="490550" y="1214675"/>
            <a:ext cx="8586772" cy="515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/>
        </p:nvSpPr>
        <p:spPr>
          <a:xfrm>
            <a:off x="775802" y="349219"/>
            <a:ext cx="10678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Datos</a:t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5560849" y="5672278"/>
            <a:ext cx="1108421" cy="908443"/>
          </a:xfrm>
          <a:custGeom>
            <a:rect b="b" l="l" r="r" t="t"/>
            <a:pathLst>
              <a:path extrusionOk="0" h="1788" w="1775">
                <a:moveTo>
                  <a:pt x="1775" y="272"/>
                </a:moveTo>
                <a:lnTo>
                  <a:pt x="1775" y="272"/>
                </a:lnTo>
                <a:lnTo>
                  <a:pt x="1775" y="53"/>
                </a:lnTo>
                <a:cubicBezTo>
                  <a:pt x="1775" y="24"/>
                  <a:pt x="1752" y="0"/>
                  <a:pt x="1723" y="0"/>
                </a:cubicBezTo>
                <a:lnTo>
                  <a:pt x="52" y="0"/>
                </a:lnTo>
                <a:cubicBezTo>
                  <a:pt x="23" y="0"/>
                  <a:pt x="0" y="24"/>
                  <a:pt x="0" y="53"/>
                </a:cubicBezTo>
                <a:lnTo>
                  <a:pt x="0" y="342"/>
                </a:lnTo>
                <a:cubicBezTo>
                  <a:pt x="0" y="386"/>
                  <a:pt x="80" y="409"/>
                  <a:pt x="80" y="466"/>
                </a:cubicBezTo>
                <a:cubicBezTo>
                  <a:pt x="80" y="523"/>
                  <a:pt x="0" y="523"/>
                  <a:pt x="0" y="584"/>
                </a:cubicBezTo>
                <a:cubicBezTo>
                  <a:pt x="0" y="645"/>
                  <a:pt x="80" y="639"/>
                  <a:pt x="80" y="711"/>
                </a:cubicBezTo>
                <a:cubicBezTo>
                  <a:pt x="80" y="783"/>
                  <a:pt x="0" y="757"/>
                  <a:pt x="0" y="822"/>
                </a:cubicBezTo>
                <a:cubicBezTo>
                  <a:pt x="0" y="888"/>
                  <a:pt x="80" y="892"/>
                  <a:pt x="80" y="964"/>
                </a:cubicBezTo>
                <a:cubicBezTo>
                  <a:pt x="80" y="1036"/>
                  <a:pt x="0" y="1012"/>
                  <a:pt x="0" y="1076"/>
                </a:cubicBezTo>
                <a:cubicBezTo>
                  <a:pt x="0" y="1139"/>
                  <a:pt x="80" y="1141"/>
                  <a:pt x="80" y="1209"/>
                </a:cubicBezTo>
                <a:lnTo>
                  <a:pt x="80" y="1303"/>
                </a:lnTo>
                <a:lnTo>
                  <a:pt x="581" y="1745"/>
                </a:lnTo>
                <a:cubicBezTo>
                  <a:pt x="612" y="1773"/>
                  <a:pt x="651" y="1788"/>
                  <a:pt x="693" y="1788"/>
                </a:cubicBezTo>
                <a:lnTo>
                  <a:pt x="1086" y="1788"/>
                </a:lnTo>
                <a:cubicBezTo>
                  <a:pt x="1127" y="1788"/>
                  <a:pt x="1167" y="1773"/>
                  <a:pt x="1198" y="1745"/>
                </a:cubicBezTo>
                <a:lnTo>
                  <a:pt x="1695" y="1303"/>
                </a:lnTo>
                <a:lnTo>
                  <a:pt x="1695" y="1139"/>
                </a:lnTo>
                <a:cubicBezTo>
                  <a:pt x="1695" y="1071"/>
                  <a:pt x="1775" y="1069"/>
                  <a:pt x="1775" y="1005"/>
                </a:cubicBezTo>
                <a:cubicBezTo>
                  <a:pt x="1775" y="942"/>
                  <a:pt x="1695" y="966"/>
                  <a:pt x="1695" y="894"/>
                </a:cubicBezTo>
                <a:cubicBezTo>
                  <a:pt x="1695" y="822"/>
                  <a:pt x="1775" y="818"/>
                  <a:pt x="1775" y="752"/>
                </a:cubicBezTo>
                <a:cubicBezTo>
                  <a:pt x="1775" y="687"/>
                  <a:pt x="1695" y="713"/>
                  <a:pt x="1695" y="641"/>
                </a:cubicBezTo>
                <a:cubicBezTo>
                  <a:pt x="1695" y="569"/>
                  <a:pt x="1775" y="575"/>
                  <a:pt x="1775" y="514"/>
                </a:cubicBezTo>
                <a:cubicBezTo>
                  <a:pt x="1775" y="453"/>
                  <a:pt x="1695" y="453"/>
                  <a:pt x="1695" y="396"/>
                </a:cubicBezTo>
                <a:cubicBezTo>
                  <a:pt x="1695" y="339"/>
                  <a:pt x="1775" y="315"/>
                  <a:pt x="1775" y="272"/>
                </a:cubicBezTo>
                <a:lnTo>
                  <a:pt x="1775" y="272"/>
                </a:lnTo>
                <a:close/>
              </a:path>
            </a:pathLst>
          </a:custGeom>
          <a:solidFill>
            <a:srgbClr val="011627"/>
          </a:solidFill>
          <a:ln>
            <a:noFill/>
          </a:ln>
        </p:spPr>
        <p:txBody>
          <a:bodyPr anchorCtr="0" anchor="t" bIns="32500" lIns="65000" spcFirstLastPara="1" rIns="65000" wrap="square" tIns="325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7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7"/>
          <p:cNvSpPr/>
          <p:nvPr/>
        </p:nvSpPr>
        <p:spPr>
          <a:xfrm>
            <a:off x="4840962" y="2191602"/>
            <a:ext cx="2510079" cy="822519"/>
          </a:xfrm>
          <a:custGeom>
            <a:rect b="b" l="l" r="r" t="t"/>
            <a:pathLst>
              <a:path extrusionOk="0" h="1317" w="4021">
                <a:moveTo>
                  <a:pt x="4021" y="1317"/>
                </a:moveTo>
                <a:lnTo>
                  <a:pt x="4021" y="1317"/>
                </a:lnTo>
                <a:cubicBezTo>
                  <a:pt x="3733" y="492"/>
                  <a:pt x="2960" y="0"/>
                  <a:pt x="2010" y="0"/>
                </a:cubicBezTo>
                <a:cubicBezTo>
                  <a:pt x="1060" y="0"/>
                  <a:pt x="287" y="492"/>
                  <a:pt x="0" y="1317"/>
                </a:cubicBezTo>
                <a:lnTo>
                  <a:pt x="4021" y="1317"/>
                </a:lnTo>
                <a:close/>
              </a:path>
            </a:pathLst>
          </a:custGeom>
          <a:solidFill>
            <a:srgbClr val="011627"/>
          </a:solidFill>
          <a:ln>
            <a:noFill/>
          </a:ln>
        </p:spPr>
        <p:txBody>
          <a:bodyPr anchorCtr="0" anchor="ctr" bIns="32500" lIns="65000" spcFirstLastPara="1" rIns="65000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>
            <a:off x="4766187" y="3075698"/>
            <a:ext cx="2659627" cy="791730"/>
          </a:xfrm>
          <a:custGeom>
            <a:rect b="b" l="l" r="r" t="t"/>
            <a:pathLst>
              <a:path extrusionOk="0" h="1268" w="4262">
                <a:moveTo>
                  <a:pt x="0" y="643"/>
                </a:moveTo>
                <a:lnTo>
                  <a:pt x="0" y="643"/>
                </a:lnTo>
                <a:cubicBezTo>
                  <a:pt x="0" y="876"/>
                  <a:pt x="32" y="1082"/>
                  <a:pt x="85" y="1268"/>
                </a:cubicBezTo>
                <a:lnTo>
                  <a:pt x="4178" y="1268"/>
                </a:lnTo>
                <a:cubicBezTo>
                  <a:pt x="4230" y="1082"/>
                  <a:pt x="4262" y="876"/>
                  <a:pt x="4262" y="643"/>
                </a:cubicBezTo>
                <a:cubicBezTo>
                  <a:pt x="4262" y="412"/>
                  <a:pt x="4231" y="198"/>
                  <a:pt x="4174" y="0"/>
                </a:cubicBezTo>
                <a:lnTo>
                  <a:pt x="89" y="0"/>
                </a:lnTo>
                <a:cubicBezTo>
                  <a:pt x="31" y="198"/>
                  <a:pt x="0" y="412"/>
                  <a:pt x="0" y="643"/>
                </a:cubicBezTo>
                <a:lnTo>
                  <a:pt x="0" y="643"/>
                </a:lnTo>
                <a:close/>
              </a:path>
            </a:pathLst>
          </a:custGeom>
          <a:solidFill>
            <a:srgbClr val="FF9F1C"/>
          </a:solidFill>
          <a:ln>
            <a:noFill/>
          </a:ln>
        </p:spPr>
        <p:txBody>
          <a:bodyPr anchorCtr="0" anchor="ctr" bIns="32500" lIns="65000" spcFirstLastPara="1" rIns="65000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64" name="Google Shape;164;p17"/>
          <p:cNvSpPr/>
          <p:nvPr/>
        </p:nvSpPr>
        <p:spPr>
          <a:xfrm>
            <a:off x="5272015" y="4783783"/>
            <a:ext cx="1646509" cy="822519"/>
          </a:xfrm>
          <a:custGeom>
            <a:rect b="b" l="l" r="r" t="t"/>
            <a:pathLst>
              <a:path extrusionOk="0" h="1317" w="2640">
                <a:moveTo>
                  <a:pt x="0" y="0"/>
                </a:moveTo>
                <a:lnTo>
                  <a:pt x="0" y="0"/>
                </a:lnTo>
                <a:cubicBezTo>
                  <a:pt x="77" y="190"/>
                  <a:pt x="127" y="394"/>
                  <a:pt x="127" y="630"/>
                </a:cubicBezTo>
                <a:cubicBezTo>
                  <a:pt x="127" y="857"/>
                  <a:pt x="340" y="1317"/>
                  <a:pt x="610" y="1317"/>
                </a:cubicBezTo>
                <a:lnTo>
                  <a:pt x="2030" y="1317"/>
                </a:lnTo>
                <a:cubicBezTo>
                  <a:pt x="2300" y="1317"/>
                  <a:pt x="2513" y="857"/>
                  <a:pt x="2513" y="630"/>
                </a:cubicBezTo>
                <a:cubicBezTo>
                  <a:pt x="2513" y="394"/>
                  <a:pt x="2563" y="190"/>
                  <a:pt x="2640" y="0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9F1C"/>
          </a:solidFill>
          <a:ln>
            <a:noFill/>
          </a:ln>
        </p:spPr>
        <p:txBody>
          <a:bodyPr anchorCtr="0" anchor="ctr" bIns="32500" lIns="65000" spcFirstLastPara="1" rIns="65000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65" name="Google Shape;165;p17"/>
          <p:cNvSpPr/>
          <p:nvPr/>
        </p:nvSpPr>
        <p:spPr>
          <a:xfrm>
            <a:off x="4838029" y="3930473"/>
            <a:ext cx="2515938" cy="791729"/>
          </a:xfrm>
          <a:custGeom>
            <a:rect b="b" l="l" r="r" t="t"/>
            <a:pathLst>
              <a:path extrusionOk="0" h="1267" w="4032">
                <a:moveTo>
                  <a:pt x="3379" y="1267"/>
                </a:moveTo>
                <a:lnTo>
                  <a:pt x="3379" y="1267"/>
                </a:lnTo>
                <a:cubicBezTo>
                  <a:pt x="3568" y="854"/>
                  <a:pt x="3869" y="495"/>
                  <a:pt x="4032" y="0"/>
                </a:cubicBezTo>
                <a:lnTo>
                  <a:pt x="0" y="0"/>
                </a:lnTo>
                <a:cubicBezTo>
                  <a:pt x="163" y="495"/>
                  <a:pt x="464" y="854"/>
                  <a:pt x="653" y="1267"/>
                </a:cubicBezTo>
                <a:lnTo>
                  <a:pt x="3379" y="1267"/>
                </a:lnTo>
                <a:lnTo>
                  <a:pt x="3379" y="1267"/>
                </a:lnTo>
                <a:close/>
              </a:path>
            </a:pathLst>
          </a:custGeom>
          <a:solidFill>
            <a:srgbClr val="011627"/>
          </a:solidFill>
          <a:ln>
            <a:noFill/>
          </a:ln>
        </p:spPr>
        <p:txBody>
          <a:bodyPr anchorCtr="0" anchor="ctr" bIns="32500" lIns="65000" spcFirstLastPara="1" rIns="65000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2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cxnSp>
        <p:nvCxnSpPr>
          <p:cNvPr id="166" name="Google Shape;166;p17"/>
          <p:cNvCxnSpPr/>
          <p:nvPr/>
        </p:nvCxnSpPr>
        <p:spPr>
          <a:xfrm rot="10800000">
            <a:off x="7425819" y="2700607"/>
            <a:ext cx="1439700" cy="0"/>
          </a:xfrm>
          <a:prstGeom prst="straightConnector1">
            <a:avLst/>
          </a:prstGeom>
          <a:noFill/>
          <a:ln cap="flat" cmpd="sng" w="9525">
            <a:solidFill>
              <a:srgbClr val="011627"/>
            </a:solidFill>
            <a:prstDash val="dash"/>
            <a:miter lim="800000"/>
            <a:headEnd len="med" w="med" type="oval"/>
            <a:tailEnd len="sm" w="sm" type="none"/>
          </a:ln>
        </p:spPr>
      </p:cxnSp>
      <p:cxnSp>
        <p:nvCxnSpPr>
          <p:cNvPr id="167" name="Google Shape;167;p17"/>
          <p:cNvCxnSpPr/>
          <p:nvPr/>
        </p:nvCxnSpPr>
        <p:spPr>
          <a:xfrm>
            <a:off x="3346101" y="3444185"/>
            <a:ext cx="1215900" cy="0"/>
          </a:xfrm>
          <a:prstGeom prst="straightConnector1">
            <a:avLst/>
          </a:prstGeom>
          <a:noFill/>
          <a:ln cap="flat" cmpd="sng" w="9525">
            <a:solidFill>
              <a:srgbClr val="011627"/>
            </a:solidFill>
            <a:prstDash val="dash"/>
            <a:miter lim="800000"/>
            <a:headEnd len="med" w="med" type="oval"/>
            <a:tailEnd len="sm" w="sm" type="none"/>
          </a:ln>
        </p:spPr>
      </p:cxnSp>
      <p:cxnSp>
        <p:nvCxnSpPr>
          <p:cNvPr id="168" name="Google Shape;168;p17"/>
          <p:cNvCxnSpPr/>
          <p:nvPr/>
        </p:nvCxnSpPr>
        <p:spPr>
          <a:xfrm rot="10800000">
            <a:off x="7351045" y="4408827"/>
            <a:ext cx="1439700" cy="0"/>
          </a:xfrm>
          <a:prstGeom prst="straightConnector1">
            <a:avLst/>
          </a:prstGeom>
          <a:noFill/>
          <a:ln cap="flat" cmpd="sng" w="9525">
            <a:solidFill>
              <a:srgbClr val="011627"/>
            </a:solidFill>
            <a:prstDash val="dash"/>
            <a:miter lim="800000"/>
            <a:headEnd len="med" w="med" type="oval"/>
            <a:tailEnd len="sm" w="sm" type="none"/>
          </a:ln>
        </p:spPr>
      </p:cxnSp>
      <p:cxnSp>
        <p:nvCxnSpPr>
          <p:cNvPr id="169" name="Google Shape;169;p17"/>
          <p:cNvCxnSpPr/>
          <p:nvPr/>
        </p:nvCxnSpPr>
        <p:spPr>
          <a:xfrm>
            <a:off x="3346101" y="5192598"/>
            <a:ext cx="1818900" cy="0"/>
          </a:xfrm>
          <a:prstGeom prst="straightConnector1">
            <a:avLst/>
          </a:prstGeom>
          <a:noFill/>
          <a:ln cap="flat" cmpd="sng" w="9525">
            <a:solidFill>
              <a:srgbClr val="011627"/>
            </a:solidFill>
            <a:prstDash val="dash"/>
            <a:miter lim="800000"/>
            <a:headEnd len="med" w="med" type="oval"/>
            <a:tailEnd len="sm" w="sm" type="none"/>
          </a:ln>
        </p:spPr>
      </p:cxnSp>
      <p:sp>
        <p:nvSpPr>
          <p:cNvPr id="170" name="Google Shape;170;p17"/>
          <p:cNvSpPr txBox="1"/>
          <p:nvPr/>
        </p:nvSpPr>
        <p:spPr>
          <a:xfrm>
            <a:off x="2432709" y="2687312"/>
            <a:ext cx="46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/>
          </a:p>
        </p:txBody>
      </p:sp>
      <p:sp>
        <p:nvSpPr>
          <p:cNvPr id="171" name="Google Shape;171;p17"/>
          <p:cNvSpPr txBox="1"/>
          <p:nvPr/>
        </p:nvSpPr>
        <p:spPr>
          <a:xfrm>
            <a:off x="793816" y="3310392"/>
            <a:ext cx="2106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9093757" y="1910343"/>
            <a:ext cx="46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/>
          </a:p>
        </p:txBody>
      </p:sp>
      <p:sp>
        <p:nvSpPr>
          <p:cNvPr id="173" name="Google Shape;173;p17"/>
          <p:cNvSpPr txBox="1"/>
          <p:nvPr/>
        </p:nvSpPr>
        <p:spPr>
          <a:xfrm>
            <a:off x="9093758" y="2849119"/>
            <a:ext cx="21069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dataset contiene 234,005 entradas, con 136,000  transacciones y 6 columnas. </a:t>
            </a:r>
            <a:endParaRPr sz="1200"/>
          </a:p>
        </p:txBody>
      </p:sp>
      <p:sp>
        <p:nvSpPr>
          <p:cNvPr id="174" name="Google Shape;174;p17"/>
          <p:cNvSpPr txBox="1"/>
          <p:nvPr/>
        </p:nvSpPr>
        <p:spPr>
          <a:xfrm>
            <a:off x="9093757" y="2533423"/>
            <a:ext cx="2106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Contenido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7"/>
          <p:cNvSpPr txBox="1"/>
          <p:nvPr/>
        </p:nvSpPr>
        <p:spPr>
          <a:xfrm>
            <a:off x="9093757" y="4000400"/>
            <a:ext cx="46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/>
          </a:p>
        </p:txBody>
      </p:sp>
      <p:sp>
        <p:nvSpPr>
          <p:cNvPr id="176" name="Google Shape;176;p17"/>
          <p:cNvSpPr txBox="1"/>
          <p:nvPr/>
        </p:nvSpPr>
        <p:spPr>
          <a:xfrm>
            <a:off x="9093758" y="4939176"/>
            <a:ext cx="2106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 datos son divididos en: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entrenamiento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prueba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9093750" y="4623475"/>
            <a:ext cx="2360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Preprocesamiento de los datos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2432709" y="4783783"/>
            <a:ext cx="46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/>
          </a:p>
        </p:txBody>
      </p:sp>
      <p:sp>
        <p:nvSpPr>
          <p:cNvPr id="179" name="Google Shape;179;p17"/>
          <p:cNvSpPr txBox="1"/>
          <p:nvPr/>
        </p:nvSpPr>
        <p:spPr>
          <a:xfrm>
            <a:off x="793817" y="5871384"/>
            <a:ext cx="21069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ya cargados y procesados incluyendo la temperatura promedio diaria.</a:t>
            </a:r>
            <a:endParaRPr sz="1200"/>
          </a:p>
        </p:txBody>
      </p:sp>
      <p:sp>
        <p:nvSpPr>
          <p:cNvPr id="180" name="Google Shape;180;p17"/>
          <p:cNvSpPr txBox="1"/>
          <p:nvPr/>
        </p:nvSpPr>
        <p:spPr>
          <a:xfrm>
            <a:off x="241175" y="5406875"/>
            <a:ext cx="2659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Clean_data y temperatura para modelo 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7"/>
          <p:cNvSpPr txBox="1"/>
          <p:nvPr/>
        </p:nvSpPr>
        <p:spPr>
          <a:xfrm>
            <a:off x="4766175" y="34923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00"/>
          </a:p>
        </p:txBody>
      </p:sp>
      <p:sp>
        <p:nvSpPr>
          <p:cNvPr id="182" name="Google Shape;182;p17"/>
          <p:cNvSpPr txBox="1"/>
          <p:nvPr/>
        </p:nvSpPr>
        <p:spPr>
          <a:xfrm>
            <a:off x="4766175" y="34923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00"/>
          </a:p>
        </p:txBody>
      </p:sp>
      <p:pic>
        <p:nvPicPr>
          <p:cNvPr id="183" name="Google Shape;1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100" y="26047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84" name="Google Shape;184;p17"/>
          <p:cNvSpPr/>
          <p:nvPr/>
        </p:nvSpPr>
        <p:spPr>
          <a:xfrm>
            <a:off x="2840875" y="959650"/>
            <a:ext cx="6508800" cy="7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El conjunto de datos pertenece a una panadería francesa y va </a:t>
            </a:r>
            <a:r>
              <a:rPr b="1" lang="en-US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desde el 1 de enero de 2021 hasta el 30 de septiembre de 2022</a:t>
            </a:r>
            <a:r>
              <a:rPr lang="en-US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. Se pueden observar estacionalidades anuales y semanales.</a:t>
            </a:r>
            <a:endParaRPr/>
          </a:p>
        </p:txBody>
      </p:sp>
      <p:cxnSp>
        <p:nvCxnSpPr>
          <p:cNvPr id="185" name="Google Shape;185;p17"/>
          <p:cNvCxnSpPr/>
          <p:nvPr/>
        </p:nvCxnSpPr>
        <p:spPr>
          <a:xfrm>
            <a:off x="3053089" y="800661"/>
            <a:ext cx="1587000" cy="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6" name="Google Shape;186;p17"/>
          <p:cNvCxnSpPr/>
          <p:nvPr/>
        </p:nvCxnSpPr>
        <p:spPr>
          <a:xfrm>
            <a:off x="8149175" y="1799175"/>
            <a:ext cx="944400" cy="1050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187" name="Google Shape;187;p17"/>
          <p:cNvGraphicFramePr/>
          <p:nvPr/>
        </p:nvGraphicFramePr>
        <p:xfrm>
          <a:off x="985400" y="3757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{D057B557-05DB-45D8-B5B9-316EE0402342}</a:tableStyleId>
              </a:tblPr>
              <a:tblGrid>
                <a:gridCol w="937650"/>
                <a:gridCol w="1423050"/>
              </a:tblGrid>
              <a:tr h="191400"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Fecha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Artículo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6275"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Hora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Cantidad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1075"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Ticket_ID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31064" lvl="0" marL="109728" marR="18288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alibri"/>
                        <a:buChar char="●"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Precio unitario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" name="Google Shape;193;p18"/>
          <p:cNvGrpSpPr/>
          <p:nvPr/>
        </p:nvGrpSpPr>
        <p:grpSpPr>
          <a:xfrm>
            <a:off x="6599770" y="7"/>
            <a:ext cx="5592225" cy="3434921"/>
            <a:chOff x="1740040" y="1200178"/>
            <a:chExt cx="9266322" cy="4539943"/>
          </a:xfrm>
        </p:grpSpPr>
        <p:sp>
          <p:nvSpPr>
            <p:cNvPr id="194" name="Google Shape;194;p18"/>
            <p:cNvSpPr/>
            <p:nvPr/>
          </p:nvSpPr>
          <p:spPr>
            <a:xfrm>
              <a:off x="2638618" y="1516487"/>
              <a:ext cx="8367744" cy="4223634"/>
            </a:xfrm>
            <a:prstGeom prst="rect">
              <a:avLst/>
            </a:prstGeom>
            <a:solidFill>
              <a:srgbClr val="41EA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1740040" y="1200178"/>
              <a:ext cx="8711920" cy="41455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6" name="Google Shape;196;p18"/>
          <p:cNvSpPr txBox="1"/>
          <p:nvPr/>
        </p:nvSpPr>
        <p:spPr>
          <a:xfrm>
            <a:off x="7624625" y="633700"/>
            <a:ext cx="396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Demo SmartBakery</a:t>
            </a:r>
            <a:endParaRPr/>
          </a:p>
        </p:txBody>
      </p:sp>
      <p:cxnSp>
        <p:nvCxnSpPr>
          <p:cNvPr id="197" name="Google Shape;197;p18"/>
          <p:cNvCxnSpPr/>
          <p:nvPr/>
        </p:nvCxnSpPr>
        <p:spPr>
          <a:xfrm>
            <a:off x="6718177" y="626788"/>
            <a:ext cx="1392600" cy="690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8" name="Google Shape;198;p18"/>
          <p:cNvCxnSpPr/>
          <p:nvPr/>
        </p:nvCxnSpPr>
        <p:spPr>
          <a:xfrm flipH="1" rot="10800000">
            <a:off x="10249325" y="2451400"/>
            <a:ext cx="1525800" cy="18600"/>
          </a:xfrm>
          <a:prstGeom prst="straightConnector1">
            <a:avLst/>
          </a:prstGeom>
          <a:noFill/>
          <a:ln cap="rnd" cmpd="sng" w="57150">
            <a:solidFill>
              <a:srgbClr val="F7173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9" name="Google Shape;199;p18"/>
          <p:cNvSpPr txBox="1"/>
          <p:nvPr/>
        </p:nvSpPr>
        <p:spPr>
          <a:xfrm>
            <a:off x="6962950" y="73503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00"/>
          </a:p>
        </p:txBody>
      </p:sp>
      <p:pic>
        <p:nvPicPr>
          <p:cNvPr id="200" name="Google Shape;2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1575" y="0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/>
          <p:nvPr/>
        </p:nvSpPr>
        <p:spPr>
          <a:xfrm>
            <a:off x="9006681" y="2461846"/>
            <a:ext cx="2438400" cy="3496827"/>
          </a:xfrm>
          <a:prstGeom prst="roundRect">
            <a:avLst>
              <a:gd fmla="val 2199" name="adj"/>
            </a:avLst>
          </a:prstGeom>
          <a:noFill/>
          <a:ln cap="flat" cmpd="sng" w="12700">
            <a:solidFill>
              <a:srgbClr val="0116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731520" y="2461846"/>
            <a:ext cx="2438400" cy="3496827"/>
          </a:xfrm>
          <a:prstGeom prst="roundRect">
            <a:avLst>
              <a:gd fmla="val 2199" name="adj"/>
            </a:avLst>
          </a:prstGeom>
          <a:noFill/>
          <a:ln cap="flat" cmpd="sng" w="12700">
            <a:solidFill>
              <a:srgbClr val="0116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3489907" y="2461846"/>
            <a:ext cx="2438400" cy="3496827"/>
          </a:xfrm>
          <a:prstGeom prst="roundRect">
            <a:avLst>
              <a:gd fmla="val 2199" name="adj"/>
            </a:avLst>
          </a:prstGeom>
          <a:noFill/>
          <a:ln cap="flat" cmpd="sng" w="12700">
            <a:solidFill>
              <a:srgbClr val="0116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6248293" y="2461846"/>
            <a:ext cx="2438400" cy="3496827"/>
          </a:xfrm>
          <a:prstGeom prst="roundRect">
            <a:avLst>
              <a:gd fmla="val 2199" name="adj"/>
            </a:avLst>
          </a:prstGeom>
          <a:solidFill>
            <a:srgbClr val="FF9F1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4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9"/>
          <p:cNvSpPr/>
          <p:nvPr/>
        </p:nvSpPr>
        <p:spPr>
          <a:xfrm>
            <a:off x="746925" y="3794925"/>
            <a:ext cx="23970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START A TRIAL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Puedes ver el dashboard con un ejemplo general, para probar las herramientas que podría tener tu negocio. </a:t>
            </a:r>
            <a:endParaRPr/>
          </a:p>
        </p:txBody>
      </p:sp>
      <p:sp>
        <p:nvSpPr>
          <p:cNvPr id="210" name="Google Shape;210;p19"/>
          <p:cNvSpPr/>
          <p:nvPr/>
        </p:nvSpPr>
        <p:spPr>
          <a:xfrm>
            <a:off x="3489900" y="3794925"/>
            <a:ext cx="2397000" cy="21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ESSENTIAL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Recomendamos este paquete </a:t>
            </a:r>
            <a:r>
              <a:rPr lang="en-US" sz="960" u="sng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mensual</a:t>
            </a: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 a las pequeñas empresas que vayan empezando que incluye: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A2E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Infraestructura en la nube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A2E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Licencia de software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A2E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Mantenimiento y soporte (horario restringido)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9048100" y="3794925"/>
            <a:ext cx="23421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ENTERPRISE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Para empresas o cadenas de panaderías que quieren llevar a otro nivel su negocio generando mayor rentabilidad y satisfacción en sus clientes.</a:t>
            </a:r>
            <a:endParaRPr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Plan completo que incluye todo lo del paquete anual a un mejor precio, adicionando </a:t>
            </a:r>
            <a:r>
              <a:rPr b="1"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3 sucursales</a:t>
            </a:r>
            <a:r>
              <a:rPr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 además de la </a:t>
            </a:r>
            <a:r>
              <a:rPr b="1" lang="en-US" sz="96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matriz.</a:t>
            </a:r>
            <a:endParaRPr b="1" sz="960">
              <a:solidFill>
                <a:srgbClr val="292A2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746919" y="2724483"/>
            <a:ext cx="2423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sz="28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mxn</a:t>
            </a:r>
            <a:endParaRPr sz="2000"/>
          </a:p>
        </p:txBody>
      </p:sp>
      <p:sp>
        <p:nvSpPr>
          <p:cNvPr id="213" name="Google Shape;213;p19"/>
          <p:cNvSpPr txBox="1"/>
          <p:nvPr/>
        </p:nvSpPr>
        <p:spPr>
          <a:xfrm>
            <a:off x="3489905" y="2724483"/>
            <a:ext cx="2397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r>
              <a:rPr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mil</a:t>
            </a:r>
            <a:r>
              <a:rPr lang="en-US" sz="28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mxn</a:t>
            </a:r>
            <a:endParaRPr sz="2000"/>
          </a:p>
        </p:txBody>
      </p:sp>
      <p:sp>
        <p:nvSpPr>
          <p:cNvPr id="214" name="Google Shape;214;p19"/>
          <p:cNvSpPr txBox="1"/>
          <p:nvPr/>
        </p:nvSpPr>
        <p:spPr>
          <a:xfrm>
            <a:off x="6248293" y="2724483"/>
            <a:ext cx="2423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99</a:t>
            </a: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il</a:t>
            </a: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mxn</a:t>
            </a:r>
            <a:endParaRPr sz="600"/>
          </a:p>
        </p:txBody>
      </p:sp>
      <p:sp>
        <p:nvSpPr>
          <p:cNvPr id="215" name="Google Shape;215;p19"/>
          <p:cNvSpPr txBox="1"/>
          <p:nvPr/>
        </p:nvSpPr>
        <p:spPr>
          <a:xfrm>
            <a:off x="9006679" y="2724483"/>
            <a:ext cx="2438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80</a:t>
            </a:r>
            <a:r>
              <a:rPr lang="en-US" sz="28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lang="en-US" sz="2000">
                <a:solidFill>
                  <a:srgbClr val="292A2E"/>
                </a:solidFill>
                <a:latin typeface="Calibri"/>
                <a:ea typeface="Calibri"/>
                <a:cs typeface="Calibri"/>
                <a:sym typeface="Calibri"/>
              </a:rPr>
              <a:t>mxn</a:t>
            </a:r>
            <a:endParaRPr sz="2000"/>
          </a:p>
        </p:txBody>
      </p:sp>
      <p:sp>
        <p:nvSpPr>
          <p:cNvPr id="216" name="Google Shape;216;p19"/>
          <p:cNvSpPr txBox="1"/>
          <p:nvPr/>
        </p:nvSpPr>
        <p:spPr>
          <a:xfrm>
            <a:off x="719680" y="349225"/>
            <a:ext cx="7522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Los planes que ofrecemos</a:t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>
            <a:off x="719675" y="1302025"/>
            <a:ext cx="69987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El costo estimado para implementar y mantener </a:t>
            </a:r>
            <a:r>
              <a:rPr b="1" lang="en-US" sz="1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SmartBakery </a:t>
            </a:r>
            <a:r>
              <a:rPr lang="en-US" sz="1600">
                <a:solidFill>
                  <a:srgbClr val="011627"/>
                </a:solidFill>
                <a:latin typeface="Calibri"/>
                <a:ea typeface="Calibri"/>
                <a:cs typeface="Calibri"/>
                <a:sym typeface="Calibri"/>
              </a:rPr>
              <a:t>mediante alguno de nuestros planes: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7425734" y="2321168"/>
            <a:ext cx="1081365" cy="341644"/>
          </a:xfrm>
          <a:prstGeom prst="roundRect">
            <a:avLst>
              <a:gd fmla="val 50000" name="adj"/>
            </a:avLst>
          </a:prstGeom>
          <a:solidFill>
            <a:srgbClr val="01162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Popular </a:t>
            </a:r>
            <a:endParaRPr/>
          </a:p>
        </p:txBody>
      </p:sp>
      <p:sp>
        <p:nvSpPr>
          <p:cNvPr id="219" name="Google Shape;219;p19"/>
          <p:cNvSpPr txBox="1"/>
          <p:nvPr/>
        </p:nvSpPr>
        <p:spPr>
          <a:xfrm>
            <a:off x="95325" y="381034"/>
            <a:ext cx="727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F1C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00"/>
          </a:p>
        </p:txBody>
      </p:sp>
      <p:sp>
        <p:nvSpPr>
          <p:cNvPr id="220" name="Google Shape;220;p19"/>
          <p:cNvSpPr/>
          <p:nvPr/>
        </p:nvSpPr>
        <p:spPr>
          <a:xfrm>
            <a:off x="6248300" y="3794925"/>
            <a:ext cx="2397000" cy="21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ADVANCED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Recomendamos este paquete </a:t>
            </a:r>
            <a:r>
              <a:rPr lang="en-US" sz="96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anual</a:t>
            </a: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más completo  a  pequeñas y grandes empresas que incluye: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Infraestructura en la nube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Licencia de software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Mantenimiento y soporte 24/7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Predicciones semanales del inventario óptimo.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526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"/>
              <a:buFont typeface="Calibri"/>
              <a:buChar char="●"/>
            </a:pPr>
            <a:r>
              <a:rPr lang="en-US" sz="96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Reportes especiales semanales.</a:t>
            </a:r>
            <a:endParaRPr sz="96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4100" y="565275"/>
            <a:ext cx="16407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Startup-theme">
      <a:dk1>
        <a:srgbClr val="232323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